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embeddedFontLst>
    <p:embeddedFont>
      <p:font typeface="Open Sans" pitchFamily="2" charset="0"/>
      <p:regular r:id="rId17"/>
      <p:bold r:id="rId18"/>
      <p:italic r:id="rId19"/>
      <p:boldItalic r:id="rId20"/>
    </p:embeddedFont>
    <p:embeddedFont>
      <p:font typeface="Open Sans SemiBold" pitchFamily="2" charset="0"/>
      <p:bold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iJkRrSj9DT9ZL3e6DMkcXEtaXL0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pen Sans SemiBold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 SemiBold"/>
              <a:buNone/>
              <a:defRPr sz="4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25659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25659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256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256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1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-211394" y="-102108"/>
            <a:ext cx="12633838" cy="7081266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1"/>
          <p:cNvSpPr/>
          <p:nvPr/>
        </p:nvSpPr>
        <p:spPr>
          <a:xfrm>
            <a:off x="1871662" y="-1076324"/>
            <a:ext cx="8448675" cy="559117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1"/>
          <p:cNvSpPr txBox="1"/>
          <p:nvPr/>
        </p:nvSpPr>
        <p:spPr>
          <a:xfrm>
            <a:off x="4695824" y="753031"/>
            <a:ext cx="2800350" cy="369332"/>
          </a:xfrm>
          <a:prstGeom prst="rect">
            <a:avLst/>
          </a:prstGeom>
          <a:noFill/>
          <a:ln w="9525" cap="flat" cmpd="sng">
            <a:solidFill>
              <a:srgbClr val="0C15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/>
          </a:p>
        </p:txBody>
      </p:sp>
      <p:sp>
        <p:nvSpPr>
          <p:cNvPr id="36" name="Google Shape;36;p1"/>
          <p:cNvSpPr txBox="1"/>
          <p:nvPr/>
        </p:nvSpPr>
        <p:spPr>
          <a:xfrm>
            <a:off x="2907506" y="1865592"/>
            <a:ext cx="6396038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Recursos para incorporar mais processos ao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i="0" u="none" strike="noStrike" cap="none">
                <a:solidFill>
                  <a:srgbClr val="39B1BD"/>
                </a:solidFill>
                <a:latin typeface="Open Sans"/>
                <a:ea typeface="Open Sans"/>
                <a:cs typeface="Open Sans"/>
                <a:sym typeface="Open Sans"/>
              </a:rPr>
              <a:t>SAP Business One</a:t>
            </a:r>
            <a:endParaRPr sz="4000" b="1" i="0" u="none" strike="noStrike" cap="none">
              <a:solidFill>
                <a:srgbClr val="39B1B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" name="Google Shape;37;p1"/>
          <p:cNvSpPr/>
          <p:nvPr/>
        </p:nvSpPr>
        <p:spPr>
          <a:xfrm>
            <a:off x="3771900" y="4302125"/>
            <a:ext cx="4667250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0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0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9822934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r>
              <a:rPr lang="pt-BR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Contratos de licenciamento de software e garantia</a:t>
            </a:r>
            <a:endParaRPr/>
          </a:p>
        </p:txBody>
      </p:sp>
      <p:sp>
        <p:nvSpPr>
          <p:cNvPr id="146" name="Google Shape;146;p10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/>
          </a:p>
        </p:txBody>
      </p:sp>
      <p:sp>
        <p:nvSpPr>
          <p:cNvPr id="147" name="Google Shape;147;p10"/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0"/>
          <p:cNvSpPr txBox="1"/>
          <p:nvPr/>
        </p:nvSpPr>
        <p:spPr>
          <a:xfrm>
            <a:off x="6877049" y="6168313"/>
            <a:ext cx="50387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Gestão Avançada de Contratos</a:t>
            </a:r>
            <a:endParaRPr/>
          </a:p>
        </p:txBody>
      </p:sp>
      <p:pic>
        <p:nvPicPr>
          <p:cNvPr id="149" name="Google Shape;149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9225" y="1645175"/>
            <a:ext cx="8496301" cy="452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0"/>
          <p:cNvPicPr preferRelativeResize="0"/>
          <p:nvPr/>
        </p:nvPicPr>
        <p:blipFill rotWithShape="1">
          <a:blip r:embed="rId4">
            <a:alphaModFix/>
          </a:blip>
          <a:srcRect r="26954"/>
          <a:stretch/>
        </p:blipFill>
        <p:spPr>
          <a:xfrm>
            <a:off x="6296025" y="3549855"/>
            <a:ext cx="5781675" cy="1323168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1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1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9822934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r>
              <a:rPr lang="pt-BR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Painel de Contratos</a:t>
            </a:r>
            <a:endParaRPr/>
          </a:p>
        </p:txBody>
      </p:sp>
      <p:sp>
        <p:nvSpPr>
          <p:cNvPr id="158" name="Google Shape;158;p11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/>
          </a:p>
        </p:txBody>
      </p:sp>
      <p:sp>
        <p:nvSpPr>
          <p:cNvPr id="159" name="Google Shape;159;p11"/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1"/>
          <p:cNvSpPr txBox="1"/>
          <p:nvPr/>
        </p:nvSpPr>
        <p:spPr>
          <a:xfrm>
            <a:off x="6877049" y="6168313"/>
            <a:ext cx="50387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Gestão Avançada de Contratos</a:t>
            </a:r>
            <a:endParaRPr/>
          </a:p>
        </p:txBody>
      </p:sp>
      <p:sp>
        <p:nvSpPr>
          <p:cNvPr id="161" name="Google Shape;161;p11"/>
          <p:cNvSpPr/>
          <p:nvPr/>
        </p:nvSpPr>
        <p:spPr>
          <a:xfrm rot="10800000">
            <a:off x="5644891" y="2809874"/>
            <a:ext cx="342900" cy="215107"/>
          </a:xfrm>
          <a:prstGeom prst="rightArrow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1"/>
          <p:cNvSpPr/>
          <p:nvPr/>
        </p:nvSpPr>
        <p:spPr>
          <a:xfrm rot="-5400000">
            <a:off x="10531215" y="2302297"/>
            <a:ext cx="342900" cy="215107"/>
          </a:xfrm>
          <a:prstGeom prst="rightArrow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11"/>
          <p:cNvSpPr/>
          <p:nvPr/>
        </p:nvSpPr>
        <p:spPr>
          <a:xfrm>
            <a:off x="1552575" y="1819275"/>
            <a:ext cx="1123950" cy="238125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11"/>
          <p:cNvSpPr/>
          <p:nvPr/>
        </p:nvSpPr>
        <p:spPr>
          <a:xfrm>
            <a:off x="6370369" y="2305075"/>
            <a:ext cx="2029686" cy="342901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" name="Google Shape;165;p11"/>
          <p:cNvPicPr preferRelativeResize="0"/>
          <p:nvPr/>
        </p:nvPicPr>
        <p:blipFill rotWithShape="1">
          <a:blip r:embed="rId3">
            <a:alphaModFix/>
          </a:blip>
          <a:srcRect b="40866"/>
          <a:stretch/>
        </p:blipFill>
        <p:spPr>
          <a:xfrm>
            <a:off x="1477925" y="1586925"/>
            <a:ext cx="9727725" cy="270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7950" y="3885700"/>
            <a:ext cx="7135726" cy="232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1"/>
          <p:cNvSpPr/>
          <p:nvPr/>
        </p:nvSpPr>
        <p:spPr>
          <a:xfrm>
            <a:off x="6170326" y="5996901"/>
            <a:ext cx="342900" cy="215100"/>
          </a:xfrm>
          <a:prstGeom prst="rightArrow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1"/>
          <p:cNvSpPr/>
          <p:nvPr/>
        </p:nvSpPr>
        <p:spPr>
          <a:xfrm>
            <a:off x="6562500" y="5439100"/>
            <a:ext cx="2394300" cy="78900"/>
          </a:xfrm>
          <a:prstGeom prst="rect">
            <a:avLst/>
          </a:prstGeom>
          <a:solidFill>
            <a:srgbClr val="74C2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69" name="Google Shape;169;p11"/>
          <p:cNvSpPr/>
          <p:nvPr/>
        </p:nvSpPr>
        <p:spPr>
          <a:xfrm>
            <a:off x="6562500" y="5680200"/>
            <a:ext cx="2394300" cy="78900"/>
          </a:xfrm>
          <a:prstGeom prst="rect">
            <a:avLst/>
          </a:prstGeom>
          <a:solidFill>
            <a:srgbClr val="74C2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70" name="Google Shape;170;p11"/>
          <p:cNvSpPr/>
          <p:nvPr/>
        </p:nvSpPr>
        <p:spPr>
          <a:xfrm>
            <a:off x="6562500" y="5759100"/>
            <a:ext cx="2394300" cy="78900"/>
          </a:xfrm>
          <a:prstGeom prst="rect">
            <a:avLst/>
          </a:prstGeom>
          <a:solidFill>
            <a:srgbClr val="74C2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71" name="Google Shape;171;p11"/>
          <p:cNvSpPr/>
          <p:nvPr/>
        </p:nvSpPr>
        <p:spPr>
          <a:xfrm>
            <a:off x="3976075" y="3122975"/>
            <a:ext cx="2394300" cy="78900"/>
          </a:xfrm>
          <a:prstGeom prst="rect">
            <a:avLst/>
          </a:prstGeom>
          <a:solidFill>
            <a:srgbClr val="74C2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72" name="Google Shape;172;p11"/>
          <p:cNvSpPr/>
          <p:nvPr/>
        </p:nvSpPr>
        <p:spPr>
          <a:xfrm>
            <a:off x="3976075" y="3227388"/>
            <a:ext cx="2394300" cy="78900"/>
          </a:xfrm>
          <a:prstGeom prst="rect">
            <a:avLst/>
          </a:prstGeom>
          <a:solidFill>
            <a:srgbClr val="74C2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73" name="Google Shape;173;p11"/>
          <p:cNvSpPr/>
          <p:nvPr/>
        </p:nvSpPr>
        <p:spPr>
          <a:xfrm>
            <a:off x="3976075" y="3941450"/>
            <a:ext cx="741900" cy="78900"/>
          </a:xfrm>
          <a:prstGeom prst="rect">
            <a:avLst/>
          </a:prstGeom>
          <a:solidFill>
            <a:srgbClr val="74C2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2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12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9822934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r>
              <a:rPr lang="pt-BR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Regras para cálculo automático de cobranças diversas </a:t>
            </a:r>
            <a:endParaRPr/>
          </a:p>
        </p:txBody>
      </p:sp>
      <p:sp>
        <p:nvSpPr>
          <p:cNvPr id="181" name="Google Shape;181;p12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/>
          </a:p>
        </p:txBody>
      </p:sp>
      <p:sp>
        <p:nvSpPr>
          <p:cNvPr id="182" name="Google Shape;182;p12"/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12"/>
          <p:cNvSpPr txBox="1"/>
          <p:nvPr/>
        </p:nvSpPr>
        <p:spPr>
          <a:xfrm>
            <a:off x="6877049" y="6168313"/>
            <a:ext cx="50387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Gestão Avançada de Contratos</a:t>
            </a:r>
            <a:endParaRPr/>
          </a:p>
        </p:txBody>
      </p:sp>
      <p:pic>
        <p:nvPicPr>
          <p:cNvPr id="184" name="Google Shape;18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6824" y="1652339"/>
            <a:ext cx="9717095" cy="331608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2"/>
          <p:cNvSpPr/>
          <p:nvPr/>
        </p:nvSpPr>
        <p:spPr>
          <a:xfrm>
            <a:off x="1932400" y="3100716"/>
            <a:ext cx="1992484" cy="1682297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12"/>
          <p:cNvSpPr/>
          <p:nvPr/>
        </p:nvSpPr>
        <p:spPr>
          <a:xfrm>
            <a:off x="1278839" y="1652339"/>
            <a:ext cx="2029686" cy="342901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36234" y="2614869"/>
            <a:ext cx="6061767" cy="3567509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2"/>
          <p:cNvSpPr/>
          <p:nvPr/>
        </p:nvSpPr>
        <p:spPr>
          <a:xfrm rot="10800000">
            <a:off x="9916700" y="2885609"/>
            <a:ext cx="342900" cy="215107"/>
          </a:xfrm>
          <a:prstGeom prst="rightArrow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3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3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9822934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r>
              <a:rPr lang="pt-BR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Faturamento automático das regras contratuais</a:t>
            </a:r>
            <a:endParaRPr/>
          </a:p>
        </p:txBody>
      </p:sp>
      <p:sp>
        <p:nvSpPr>
          <p:cNvPr id="196" name="Google Shape;196;p13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/>
          </a:p>
        </p:txBody>
      </p:sp>
      <p:sp>
        <p:nvSpPr>
          <p:cNvPr id="197" name="Google Shape;197;p13"/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13"/>
          <p:cNvSpPr txBox="1"/>
          <p:nvPr/>
        </p:nvSpPr>
        <p:spPr>
          <a:xfrm>
            <a:off x="6877049" y="6168313"/>
            <a:ext cx="50387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Gestão Avançada de Contratos</a:t>
            </a:r>
            <a:endParaRPr/>
          </a:p>
        </p:txBody>
      </p:sp>
      <p:pic>
        <p:nvPicPr>
          <p:cNvPr id="199" name="Google Shape;19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2025" y="1587875"/>
            <a:ext cx="7478250" cy="458045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200" name="Google Shape;200;p13"/>
          <p:cNvSpPr/>
          <p:nvPr/>
        </p:nvSpPr>
        <p:spPr>
          <a:xfrm>
            <a:off x="2956150" y="5291300"/>
            <a:ext cx="1300500" cy="88800"/>
          </a:xfrm>
          <a:prstGeom prst="rect">
            <a:avLst/>
          </a:prstGeom>
          <a:solidFill>
            <a:srgbClr val="FF8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201" name="Google Shape;201;p13"/>
          <p:cNvSpPr/>
          <p:nvPr/>
        </p:nvSpPr>
        <p:spPr>
          <a:xfrm>
            <a:off x="2956150" y="5427700"/>
            <a:ext cx="1300500" cy="178800"/>
          </a:xfrm>
          <a:prstGeom prst="rect">
            <a:avLst/>
          </a:prstGeom>
          <a:solidFill>
            <a:srgbClr val="FF8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202" name="Google Shape;202;p13"/>
          <p:cNvSpPr/>
          <p:nvPr/>
        </p:nvSpPr>
        <p:spPr>
          <a:xfrm>
            <a:off x="2956150" y="5638825"/>
            <a:ext cx="1300500" cy="120300"/>
          </a:xfrm>
          <a:prstGeom prst="rect">
            <a:avLst/>
          </a:prstGeom>
          <a:solidFill>
            <a:srgbClr val="FF8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203" name="Google Shape;203;p13"/>
          <p:cNvSpPr/>
          <p:nvPr/>
        </p:nvSpPr>
        <p:spPr>
          <a:xfrm>
            <a:off x="2956150" y="5138900"/>
            <a:ext cx="1300500" cy="104700"/>
          </a:xfrm>
          <a:prstGeom prst="rect">
            <a:avLst/>
          </a:prstGeom>
          <a:solidFill>
            <a:srgbClr val="F2C0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204" name="Google Shape;20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6150" y="5131163"/>
            <a:ext cx="904500" cy="120175"/>
          </a:xfrm>
          <a:prstGeom prst="rect">
            <a:avLst/>
          </a:prstGeom>
          <a:solidFill>
            <a:srgbClr val="FF8F4F"/>
          </a:solidFill>
          <a:ln>
            <a:noFill/>
          </a:ln>
        </p:spPr>
      </p:pic>
      <p:pic>
        <p:nvPicPr>
          <p:cNvPr id="205" name="Google Shape;20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8225" y="5465063"/>
            <a:ext cx="837480" cy="12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8225" y="5638825"/>
            <a:ext cx="837480" cy="12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8225" y="5291300"/>
            <a:ext cx="837480" cy="12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p14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-220919" y="-225823"/>
            <a:ext cx="12633838" cy="7081266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4"/>
          <p:cNvSpPr/>
          <p:nvPr/>
        </p:nvSpPr>
        <p:spPr>
          <a:xfrm>
            <a:off x="-1541389" y="633413"/>
            <a:ext cx="8782161" cy="5591174"/>
          </a:xfrm>
          <a:prstGeom prst="roundRect">
            <a:avLst>
              <a:gd name="adj" fmla="val 6968"/>
            </a:avLst>
          </a:prstGeom>
          <a:solidFill>
            <a:schemeClr val="lt1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14"/>
          <p:cNvSpPr txBox="1"/>
          <p:nvPr/>
        </p:nvSpPr>
        <p:spPr>
          <a:xfrm>
            <a:off x="1233246" y="1183385"/>
            <a:ext cx="2800350" cy="369332"/>
          </a:xfrm>
          <a:prstGeom prst="rect">
            <a:avLst/>
          </a:prstGeom>
          <a:noFill/>
          <a:ln w="9525" cap="flat" cmpd="sng">
            <a:solidFill>
              <a:srgbClr val="0C15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/>
          </a:p>
        </p:txBody>
      </p:sp>
      <p:sp>
        <p:nvSpPr>
          <p:cNvPr id="216" name="Google Shape;216;p14"/>
          <p:cNvSpPr/>
          <p:nvPr/>
        </p:nvSpPr>
        <p:spPr>
          <a:xfrm>
            <a:off x="6666613" y="5152729"/>
            <a:ext cx="1148318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14"/>
          <p:cNvSpPr txBox="1"/>
          <p:nvPr/>
        </p:nvSpPr>
        <p:spPr>
          <a:xfrm>
            <a:off x="1233246" y="2003425"/>
            <a:ext cx="6134100" cy="397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 b="0" u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Nome: Contato 01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 b="0" u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E-mail: contato01@contato.com.br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u="none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 b="0" u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Nome: Contato 02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 b="0" u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E-mail: contato02@contato.com.br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u="none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 b="0" u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Nome: Contato 03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 b="0" u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E-mail: contato03@contato.com.br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u="none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 b="0" u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Site: www.exemplo.com.br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u="none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"/>
          <p:cNvSpPr/>
          <p:nvPr/>
        </p:nvSpPr>
        <p:spPr>
          <a:xfrm rot="-1303380">
            <a:off x="-2557231" y="-568068"/>
            <a:ext cx="7154070" cy="6772486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"/>
          <p:cNvSpPr txBox="1">
            <a:spLocks noGrp="1"/>
          </p:cNvSpPr>
          <p:nvPr>
            <p:ph type="title"/>
          </p:nvPr>
        </p:nvSpPr>
        <p:spPr>
          <a:xfrm>
            <a:off x="5400675" y="1660525"/>
            <a:ext cx="498157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 SemiBold"/>
              <a:buNone/>
            </a:pPr>
            <a:r>
              <a:rPr lang="pt-BR"/>
              <a:t>Gestão Avançada de Contratos</a:t>
            </a:r>
            <a:endParaRPr/>
          </a:p>
        </p:txBody>
      </p:sp>
      <p:sp>
        <p:nvSpPr>
          <p:cNvPr id="44" name="Google Shape;44;p2"/>
          <p:cNvSpPr txBox="1">
            <a:spLocks noGrp="1"/>
          </p:cNvSpPr>
          <p:nvPr>
            <p:ph type="body" idx="1"/>
          </p:nvPr>
        </p:nvSpPr>
        <p:spPr>
          <a:xfrm>
            <a:off x="5400675" y="3121025"/>
            <a:ext cx="4532598" cy="1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sz="2000"/>
              <a:t>Ferramenta para simplificar e automatizar a gestão de contratos diretamente no SAP Business One.</a:t>
            </a:r>
            <a:endParaRPr/>
          </a:p>
        </p:txBody>
      </p:sp>
      <p:sp>
        <p:nvSpPr>
          <p:cNvPr id="45" name="Google Shape;45;p2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rgbClr val="0C15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/>
          </a:p>
        </p:txBody>
      </p:sp>
      <p:pic>
        <p:nvPicPr>
          <p:cNvPr id="46" name="Google Shape;46;p2"/>
          <p:cNvPicPr preferRelativeResize="0"/>
          <p:nvPr/>
        </p:nvPicPr>
        <p:blipFill rotWithShape="1">
          <a:blip r:embed="rId3">
            <a:alphaModFix/>
          </a:blip>
          <a:srcRect l="3243" r="21927" b="27184"/>
          <a:stretch/>
        </p:blipFill>
        <p:spPr>
          <a:xfrm>
            <a:off x="-2257425" y="1168003"/>
            <a:ext cx="6972300" cy="4521993"/>
          </a:xfrm>
          <a:prstGeom prst="roundRect">
            <a:avLst>
              <a:gd name="adj" fmla="val 5293"/>
            </a:avLst>
          </a:prstGeom>
          <a:noFill/>
          <a:ln>
            <a:noFill/>
          </a:ln>
        </p:spPr>
      </p:pic>
      <p:sp>
        <p:nvSpPr>
          <p:cNvPr id="47" name="Google Shape;47;p2"/>
          <p:cNvSpPr/>
          <p:nvPr/>
        </p:nvSpPr>
        <p:spPr>
          <a:xfrm>
            <a:off x="4210048" y="4883150"/>
            <a:ext cx="1009654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-1303380">
            <a:off x="-1447235" y="-2202889"/>
            <a:ext cx="9972675" cy="11365376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3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50387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pt-BR" sz="2400" b="1">
                <a:latin typeface="Open Sans"/>
                <a:ea typeface="Open Sans"/>
                <a:cs typeface="Open Sans"/>
                <a:sym typeface="Open Sans"/>
              </a:rPr>
              <a:t>Gestão Avançada de Contratos</a:t>
            </a:r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body" idx="1"/>
          </p:nvPr>
        </p:nvSpPr>
        <p:spPr>
          <a:xfrm>
            <a:off x="1266825" y="2044700"/>
            <a:ext cx="5114724" cy="28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sz="2000"/>
              <a:t>Para os mais variados tipos de contrato.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sz="2000"/>
              <a:t>De comodato a prestação de serviço, passando por manutenções, garantias, assistência técnica e até licenciamento de softwares… </a:t>
            </a:r>
            <a:endParaRPr/>
          </a:p>
        </p:txBody>
      </p:sp>
      <p:sp>
        <p:nvSpPr>
          <p:cNvPr id="55" name="Google Shape;55;p3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rgbClr val="0C15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Google Shape;5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02575" y="1347787"/>
            <a:ext cx="6245199" cy="4162425"/>
          </a:xfrm>
          <a:prstGeom prst="roundRect">
            <a:avLst>
              <a:gd name="adj" fmla="val 4310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"/>
          <p:cNvSpPr/>
          <p:nvPr/>
        </p:nvSpPr>
        <p:spPr>
          <a:xfrm rot="-1303380">
            <a:off x="-1447235" y="-2202889"/>
            <a:ext cx="9972675" cy="11365376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50387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pt-BR" sz="2400" b="1">
                <a:latin typeface="Open Sans"/>
                <a:ea typeface="Open Sans"/>
                <a:cs typeface="Open Sans"/>
                <a:sym typeface="Open Sans"/>
              </a:rPr>
              <a:t>Gestão Avançada de Contratos</a:t>
            </a:r>
            <a:endParaRPr/>
          </a:p>
        </p:txBody>
      </p:sp>
      <p:sp>
        <p:nvSpPr>
          <p:cNvPr id="65" name="Google Shape;65;p4"/>
          <p:cNvSpPr txBox="1">
            <a:spLocks noGrp="1"/>
          </p:cNvSpPr>
          <p:nvPr>
            <p:ph type="body" idx="1"/>
          </p:nvPr>
        </p:nvSpPr>
        <p:spPr>
          <a:xfrm>
            <a:off x="1266825" y="2044700"/>
            <a:ext cx="4549184" cy="54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2400"/>
              <a:t>Principais funcionalidades:</a:t>
            </a:r>
            <a:endParaRPr/>
          </a:p>
        </p:txBody>
      </p:sp>
      <p:sp>
        <p:nvSpPr>
          <p:cNvPr id="66" name="Google Shape;66;p4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rgbClr val="0C15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/>
          </a:p>
        </p:txBody>
      </p:sp>
      <p:sp>
        <p:nvSpPr>
          <p:cNvPr id="67" name="Google Shape;67;p4"/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4"/>
          <p:cNvSpPr/>
          <p:nvPr/>
        </p:nvSpPr>
        <p:spPr>
          <a:xfrm>
            <a:off x="1266823" y="2892056"/>
            <a:ext cx="3066383" cy="2711302"/>
          </a:xfrm>
          <a:prstGeom prst="roundRect">
            <a:avLst>
              <a:gd name="adj" fmla="val 16667"/>
            </a:avLst>
          </a:prstGeom>
          <a:solidFill>
            <a:srgbClr val="39B1BD"/>
          </a:solidFill>
          <a:ln>
            <a:noFill/>
          </a:ln>
          <a:effectLst>
            <a:outerShdw blurRad="63500" sx="102000" sy="102000" algn="ctr" rotWithShape="0">
              <a:srgbClr val="BFBFBF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Controle de resultados por contrato, cliente e ativo</a:t>
            </a:r>
            <a:endParaRPr/>
          </a:p>
        </p:txBody>
      </p:sp>
      <p:sp>
        <p:nvSpPr>
          <p:cNvPr id="69" name="Google Shape;69;p4"/>
          <p:cNvSpPr/>
          <p:nvPr/>
        </p:nvSpPr>
        <p:spPr>
          <a:xfrm>
            <a:off x="4698260" y="2892056"/>
            <a:ext cx="3066385" cy="2711302"/>
          </a:xfrm>
          <a:prstGeom prst="roundRect">
            <a:avLst>
              <a:gd name="adj" fmla="val 16667"/>
            </a:avLst>
          </a:prstGeom>
          <a:solidFill>
            <a:srgbClr val="39B1BD"/>
          </a:solidFill>
          <a:ln>
            <a:noFill/>
          </a:ln>
          <a:effectLst>
            <a:outerShdw blurRad="63500" sx="102000" sy="102000" algn="ctr" rotWithShape="0">
              <a:srgbClr val="BFBFBF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Controle de pacotes, vigências e renovação</a:t>
            </a:r>
            <a:endParaRPr/>
          </a:p>
        </p:txBody>
      </p:sp>
      <p:sp>
        <p:nvSpPr>
          <p:cNvPr id="70" name="Google Shape;70;p4"/>
          <p:cNvSpPr/>
          <p:nvPr/>
        </p:nvSpPr>
        <p:spPr>
          <a:xfrm>
            <a:off x="8129698" y="2892056"/>
            <a:ext cx="3066386" cy="2711302"/>
          </a:xfrm>
          <a:prstGeom prst="roundRect">
            <a:avLst>
              <a:gd name="adj" fmla="val 16667"/>
            </a:avLst>
          </a:prstGeom>
          <a:solidFill>
            <a:srgbClr val="39B1BD"/>
          </a:solidFill>
          <a:ln>
            <a:noFill/>
          </a:ln>
          <a:effectLst>
            <a:outerShdw blurRad="63500" sx="102000" sy="102000" algn="ctr" rotWithShape="0">
              <a:srgbClr val="BFBFBF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Controle de contratos de locação, garantia e assistência técnica e manutenções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/>
          <p:nvPr/>
        </p:nvSpPr>
        <p:spPr>
          <a:xfrm rot="-1303380">
            <a:off x="6091248" y="3294144"/>
            <a:ext cx="9972675" cy="11365376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50387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pt-BR" sz="2400" b="1">
                <a:latin typeface="Open Sans"/>
                <a:ea typeface="Open Sans"/>
                <a:cs typeface="Open Sans"/>
                <a:sym typeface="Open Sans"/>
              </a:rPr>
              <a:t>Gestão Avançada de Contratos</a:t>
            </a:r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266825" y="2044700"/>
            <a:ext cx="4829175" cy="2601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sz="2000"/>
              <a:t>Acabe com os erros e retrabalhos, simplifique a maneira de administrar os mais variados tipos de contratos.</a:t>
            </a:r>
            <a:endParaRPr/>
          </a:p>
        </p:txBody>
      </p:sp>
      <p:sp>
        <p:nvSpPr>
          <p:cNvPr id="79" name="Google Shape;79;p5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rgbClr val="0C15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/>
          </a:p>
        </p:txBody>
      </p:sp>
      <p:sp>
        <p:nvSpPr>
          <p:cNvPr id="80" name="Google Shape;80;p5"/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" name="Google Shape;8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29260" y="1604488"/>
            <a:ext cx="5474904" cy="3649024"/>
          </a:xfrm>
          <a:prstGeom prst="roundRect">
            <a:avLst>
              <a:gd name="adj" fmla="val 7926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6"/>
          <p:cNvSpPr/>
          <p:nvPr/>
        </p:nvSpPr>
        <p:spPr>
          <a:xfrm rot="-4901980">
            <a:off x="8513625" y="-4846413"/>
            <a:ext cx="9972675" cy="11365376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6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6665064" cy="3007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</a:pPr>
            <a:r>
              <a:rPr lang="pt-BR" sz="6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Gestão Avançada de Contratos</a:t>
            </a:r>
            <a:endParaRPr/>
          </a:p>
        </p:txBody>
      </p:sp>
      <p:sp>
        <p:nvSpPr>
          <p:cNvPr id="90" name="Google Shape;90;p6"/>
          <p:cNvSpPr txBox="1">
            <a:spLocks noGrp="1"/>
          </p:cNvSpPr>
          <p:nvPr>
            <p:ph type="body" idx="1"/>
          </p:nvPr>
        </p:nvSpPr>
        <p:spPr>
          <a:xfrm>
            <a:off x="1266824" y="3997840"/>
            <a:ext cx="5771928" cy="73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pt-BR">
                <a:solidFill>
                  <a:schemeClr val="lt1"/>
                </a:solidFill>
              </a:rPr>
              <a:t>Exemplos de funcionalidades</a:t>
            </a:r>
            <a:endParaRPr/>
          </a:p>
        </p:txBody>
      </p:sp>
      <p:sp>
        <p:nvSpPr>
          <p:cNvPr id="91" name="Google Shape;91;p6"/>
          <p:cNvSpPr/>
          <p:nvPr/>
        </p:nvSpPr>
        <p:spPr>
          <a:xfrm>
            <a:off x="845507" y="1479355"/>
            <a:ext cx="260279" cy="2348366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6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rgbClr val="0C15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/>
          </a:p>
        </p:txBody>
      </p:sp>
      <p:pic>
        <p:nvPicPr>
          <p:cNvPr id="93" name="Google Shape;93;p6"/>
          <p:cNvPicPr preferRelativeResize="0"/>
          <p:nvPr/>
        </p:nvPicPr>
        <p:blipFill rotWithShape="1">
          <a:blip r:embed="rId3">
            <a:alphaModFix/>
          </a:blip>
          <a:srcRect l="30949" t="11028" r="17624" b="11297"/>
          <a:stretch/>
        </p:blipFill>
        <p:spPr>
          <a:xfrm>
            <a:off x="7156963" y="1545454"/>
            <a:ext cx="4380644" cy="4409986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7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7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56102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r>
              <a:rPr lang="pt-BR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Contratos com estruturas diversas</a:t>
            </a:r>
            <a:endParaRPr/>
          </a:p>
        </p:txBody>
      </p:sp>
      <p:sp>
        <p:nvSpPr>
          <p:cNvPr id="101" name="Google Shape;101;p7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/>
          </a:p>
        </p:txBody>
      </p:sp>
      <p:sp>
        <p:nvSpPr>
          <p:cNvPr id="102" name="Google Shape;102;p7"/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7"/>
          <p:cNvSpPr txBox="1"/>
          <p:nvPr/>
        </p:nvSpPr>
        <p:spPr>
          <a:xfrm>
            <a:off x="6877049" y="6168313"/>
            <a:ext cx="50387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Gestão Avançada de Contratos</a:t>
            </a:r>
            <a:endParaRPr/>
          </a:p>
        </p:txBody>
      </p:sp>
      <p:pic>
        <p:nvPicPr>
          <p:cNvPr id="104" name="Google Shape;10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8277" y="1594825"/>
            <a:ext cx="6504058" cy="4573488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7"/>
          <p:cNvSpPr/>
          <p:nvPr/>
        </p:nvSpPr>
        <p:spPr>
          <a:xfrm>
            <a:off x="1589103" y="3000652"/>
            <a:ext cx="3693111" cy="550416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5605" y="2214283"/>
            <a:ext cx="6329766" cy="3896194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  <p:sp>
        <p:nvSpPr>
          <p:cNvPr id="107" name="Google Shape;107;p7"/>
          <p:cNvSpPr/>
          <p:nvPr/>
        </p:nvSpPr>
        <p:spPr>
          <a:xfrm>
            <a:off x="1686757" y="3258105"/>
            <a:ext cx="159798" cy="79899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7"/>
          <p:cNvSpPr/>
          <p:nvPr/>
        </p:nvSpPr>
        <p:spPr>
          <a:xfrm>
            <a:off x="1686757" y="3429000"/>
            <a:ext cx="159798" cy="79899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7"/>
          <p:cNvSpPr/>
          <p:nvPr/>
        </p:nvSpPr>
        <p:spPr>
          <a:xfrm rot="10800000">
            <a:off x="3502133" y="3027588"/>
            <a:ext cx="159798" cy="79899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8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8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6386001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r>
              <a:rPr lang="pt-BR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Contrato com cláusulas para impressão</a:t>
            </a:r>
            <a:endParaRPr/>
          </a:p>
        </p:txBody>
      </p:sp>
      <p:sp>
        <p:nvSpPr>
          <p:cNvPr id="117" name="Google Shape;117;p8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/>
          </a:p>
        </p:txBody>
      </p:sp>
      <p:sp>
        <p:nvSpPr>
          <p:cNvPr id="118" name="Google Shape;118;p8"/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8"/>
          <p:cNvSpPr txBox="1"/>
          <p:nvPr/>
        </p:nvSpPr>
        <p:spPr>
          <a:xfrm>
            <a:off x="6877049" y="6168313"/>
            <a:ext cx="50387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Gestão Avançada de Contratos</a:t>
            </a:r>
            <a:endParaRPr/>
          </a:p>
        </p:txBody>
      </p:sp>
      <p:pic>
        <p:nvPicPr>
          <p:cNvPr id="120" name="Google Shape;120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8225" y="1537000"/>
            <a:ext cx="9395106" cy="4573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58225" y="837500"/>
            <a:ext cx="2714750" cy="5330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9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9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9822934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r>
              <a:rPr lang="pt-BR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Destaques para receita VS despesa no resultado do contrato </a:t>
            </a:r>
            <a:endParaRPr/>
          </a:p>
        </p:txBody>
      </p:sp>
      <p:sp>
        <p:nvSpPr>
          <p:cNvPr id="129" name="Google Shape;129;p9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/>
          </a:p>
        </p:txBody>
      </p:sp>
      <p:sp>
        <p:nvSpPr>
          <p:cNvPr id="130" name="Google Shape;130;p9"/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9"/>
          <p:cNvSpPr txBox="1"/>
          <p:nvPr/>
        </p:nvSpPr>
        <p:spPr>
          <a:xfrm>
            <a:off x="6877049" y="6168313"/>
            <a:ext cx="50387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Gestão Avançada de Contratos</a:t>
            </a:r>
            <a:endParaRPr/>
          </a:p>
        </p:txBody>
      </p:sp>
      <p:pic>
        <p:nvPicPr>
          <p:cNvPr id="132" name="Google Shape;13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0650" y="1501426"/>
            <a:ext cx="8259230" cy="4666887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9"/>
          <p:cNvSpPr/>
          <p:nvPr/>
        </p:nvSpPr>
        <p:spPr>
          <a:xfrm>
            <a:off x="7029450" y="1717102"/>
            <a:ext cx="590550" cy="1054673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9"/>
          <p:cNvSpPr/>
          <p:nvPr/>
        </p:nvSpPr>
        <p:spPr>
          <a:xfrm>
            <a:off x="1409700" y="3041077"/>
            <a:ext cx="1562100" cy="1711898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Google Shape;135;p9" descr="Add Button PNG Transparent Images Free Download | Vector Files | Pngtre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34246" y="2962275"/>
            <a:ext cx="356660" cy="35666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9"/>
          <p:cNvSpPr/>
          <p:nvPr/>
        </p:nvSpPr>
        <p:spPr>
          <a:xfrm>
            <a:off x="5143500" y="5385149"/>
            <a:ext cx="885825" cy="710209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9" descr="Minus PNGs for Free Downloa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71835" y="5240764"/>
            <a:ext cx="288769" cy="288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9" descr="Assinatura de contrato - ícones de o negócio gráti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82310" y="1510197"/>
            <a:ext cx="356661" cy="356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Cores White Label">
      <a:dk1>
        <a:srgbClr val="0C1556"/>
      </a:dk1>
      <a:lt1>
        <a:srgbClr val="FFFFFF"/>
      </a:lt1>
      <a:dk2>
        <a:srgbClr val="525659"/>
      </a:dk2>
      <a:lt2>
        <a:srgbClr val="E8E8E8"/>
      </a:lt2>
      <a:accent1>
        <a:srgbClr val="0096B4"/>
      </a:accent1>
      <a:accent2>
        <a:srgbClr val="FF7341"/>
      </a:accent2>
      <a:accent3>
        <a:srgbClr val="0B6870"/>
      </a:accent3>
      <a:accent4>
        <a:srgbClr val="39B1BD"/>
      </a:accent4>
      <a:accent5>
        <a:srgbClr val="FFD163"/>
      </a:accent5>
      <a:accent6>
        <a:srgbClr val="4EA72E"/>
      </a:accent6>
      <a:hlink>
        <a:srgbClr val="669BF7"/>
      </a:hlink>
      <a:folHlink>
        <a:srgbClr val="281FD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294</Words>
  <Application>Microsoft Office PowerPoint</Application>
  <PresentationFormat>Widescreen</PresentationFormat>
  <Paragraphs>64</Paragraphs>
  <Slides>14</Slides>
  <Notes>14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8" baseType="lpstr">
      <vt:lpstr>Arial</vt:lpstr>
      <vt:lpstr>Open Sans SemiBold</vt:lpstr>
      <vt:lpstr>Open Sans</vt:lpstr>
      <vt:lpstr>Tema do Office</vt:lpstr>
      <vt:lpstr>Apresentação do PowerPoint</vt:lpstr>
      <vt:lpstr>Gestão Avançada de Contratos</vt:lpstr>
      <vt:lpstr>Gestão Avançada de Contratos</vt:lpstr>
      <vt:lpstr>Gestão Avançada de Contratos</vt:lpstr>
      <vt:lpstr>Gestão Avançada de Contratos</vt:lpstr>
      <vt:lpstr>Gestão Avançada de Contratos</vt:lpstr>
      <vt:lpstr>Contratos com estruturas diversas</vt:lpstr>
      <vt:lpstr>Contrato com cláusulas para impressão</vt:lpstr>
      <vt:lpstr>Destaques para receita VS despesa no resultado do contrato </vt:lpstr>
      <vt:lpstr>Contratos de licenciamento de software e garantia</vt:lpstr>
      <vt:lpstr>Painel de Contratos</vt:lpstr>
      <vt:lpstr>Regras para cálculo automático de cobranças diversas </vt:lpstr>
      <vt:lpstr>Faturamento automático das regras contratuais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Geislayne M. Silva</dc:creator>
  <cp:lastModifiedBy>Geislayne M. Silva</cp:lastModifiedBy>
  <cp:revision>1</cp:revision>
  <dcterms:created xsi:type="dcterms:W3CDTF">2024-05-20T11:33:30Z</dcterms:created>
  <dcterms:modified xsi:type="dcterms:W3CDTF">2024-08-15T17:11:25Z</dcterms:modified>
</cp:coreProperties>
</file>