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Open Sans" pitchFamily="2" charset="0"/>
      <p:regular r:id="rId17"/>
      <p:bold r:id="rId18"/>
      <p:italic r:id="rId19"/>
      <p:boldItalic r:id="rId20"/>
    </p:embeddedFont>
    <p:embeddedFont>
      <p:font typeface="Open Sans SemiBold" pitchFamily="2" charset="0"/>
      <p:bold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i03MYa57rZL0lzo8+0fyTBxBOs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08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" name="Google Shape;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" name="Google Shape;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" name="Google Shape;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" name="Google Shape;6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" name="Google Shape;7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 SemiBold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 SemiBold"/>
              <a:buNone/>
              <a:defRPr sz="4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25659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25659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256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6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256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6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-211394" y="-102108"/>
            <a:ext cx="12633838" cy="708126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"/>
          <p:cNvSpPr/>
          <p:nvPr/>
        </p:nvSpPr>
        <p:spPr>
          <a:xfrm>
            <a:off x="1871662" y="-1076324"/>
            <a:ext cx="8448675" cy="55911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"/>
          <p:cNvSpPr txBox="1"/>
          <p:nvPr/>
        </p:nvSpPr>
        <p:spPr>
          <a:xfrm>
            <a:off x="4695824" y="753031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"/>
          <p:cNvSpPr txBox="1"/>
          <p:nvPr/>
        </p:nvSpPr>
        <p:spPr>
          <a:xfrm>
            <a:off x="2907506" y="1865592"/>
            <a:ext cx="639603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Recursos para incorporar mais processos ao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1" i="0" u="none" strike="noStrike" cap="none">
                <a:solidFill>
                  <a:srgbClr val="39B1BD"/>
                </a:solidFill>
                <a:latin typeface="Open Sans"/>
                <a:ea typeface="Open Sans"/>
                <a:cs typeface="Open Sans"/>
                <a:sym typeface="Open Sans"/>
              </a:rPr>
              <a:t>SAP Business One</a:t>
            </a:r>
            <a:endParaRPr sz="4000" b="1" i="0" u="none" strike="noStrike" cap="none">
              <a:solidFill>
                <a:srgbClr val="39B1B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" name="Google Shape;37;p1"/>
          <p:cNvSpPr/>
          <p:nvPr/>
        </p:nvSpPr>
        <p:spPr>
          <a:xfrm>
            <a:off x="3771900" y="4302125"/>
            <a:ext cx="4667250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0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10210801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Painel de Chamados de Manutenção com diversos filtros </a:t>
            </a:r>
            <a:endParaRPr/>
          </a:p>
        </p:txBody>
      </p:sp>
      <p:sp>
        <p:nvSpPr>
          <p:cNvPr id="133" name="Google Shape;133;p10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0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0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Controle de Manutenção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0"/>
          <p:cNvSpPr txBox="1"/>
          <p:nvPr/>
        </p:nvSpPr>
        <p:spPr>
          <a:xfrm>
            <a:off x="2751675" y="4212175"/>
            <a:ext cx="6096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37" name="Google Shape;13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950" y="1714325"/>
            <a:ext cx="9963148" cy="434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1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10210801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Painel de Manutenções Preventivas </a:t>
            </a:r>
            <a:endParaRPr/>
          </a:p>
        </p:txBody>
      </p:sp>
      <p:sp>
        <p:nvSpPr>
          <p:cNvPr id="145" name="Google Shape;145;p11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1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1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Controle de Manutenção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11" descr="Interface gráfica do usuário, Aplicativo, Tabela, Excel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6900" y="1652008"/>
            <a:ext cx="8477252" cy="43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"/>
          <p:cNvSpPr/>
          <p:nvPr/>
        </p:nvSpPr>
        <p:spPr>
          <a:xfrm>
            <a:off x="-76200" y="-76200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10210801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Painel de Chamados de Serviços Gerados e Planejados</a:t>
            </a:r>
            <a:endParaRPr/>
          </a:p>
        </p:txBody>
      </p:sp>
      <p:sp>
        <p:nvSpPr>
          <p:cNvPr id="156" name="Google Shape;156;p12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2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2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Controle de Manutenção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7300" y="1786089"/>
            <a:ext cx="8845226" cy="345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2"/>
          <p:cNvPicPr preferRelativeResize="0"/>
          <p:nvPr/>
        </p:nvPicPr>
        <p:blipFill rotWithShape="1">
          <a:blip r:embed="rId4">
            <a:alphaModFix/>
          </a:blip>
          <a:srcRect t="3549" r="695"/>
          <a:stretch/>
        </p:blipFill>
        <p:spPr>
          <a:xfrm>
            <a:off x="2677699" y="4828175"/>
            <a:ext cx="9238074" cy="1295475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10210801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Documentos relacionados e confirmações por e-mail</a:t>
            </a:r>
            <a:endParaRPr/>
          </a:p>
        </p:txBody>
      </p:sp>
      <p:sp>
        <p:nvSpPr>
          <p:cNvPr id="168" name="Google Shape;168;p13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3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3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Controle de Manutenção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225" y="1651675"/>
            <a:ext cx="9268557" cy="444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14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-220919" y="-225823"/>
            <a:ext cx="12633838" cy="708126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4"/>
          <p:cNvSpPr/>
          <p:nvPr/>
        </p:nvSpPr>
        <p:spPr>
          <a:xfrm>
            <a:off x="-1541389" y="633413"/>
            <a:ext cx="8782161" cy="5591174"/>
          </a:xfrm>
          <a:prstGeom prst="roundRect">
            <a:avLst>
              <a:gd name="adj" fmla="val 6968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4"/>
          <p:cNvSpPr txBox="1"/>
          <p:nvPr/>
        </p:nvSpPr>
        <p:spPr>
          <a:xfrm>
            <a:off x="1233246" y="1183385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4"/>
          <p:cNvSpPr/>
          <p:nvPr/>
        </p:nvSpPr>
        <p:spPr>
          <a:xfrm>
            <a:off x="6666613" y="5152729"/>
            <a:ext cx="1148318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4"/>
          <p:cNvSpPr txBox="1"/>
          <p:nvPr/>
        </p:nvSpPr>
        <p:spPr>
          <a:xfrm>
            <a:off x="1233246" y="2003425"/>
            <a:ext cx="6134100" cy="397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Nome: Contato 01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E-mail: contato01@contato.com.br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Nome: Contato 02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E-mail: contato02@contato.com.br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Nome: Contato 03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E-mail: contato03@contato.com.br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Site: www.exemplo.com.br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"/>
          <p:cNvSpPr/>
          <p:nvPr/>
        </p:nvSpPr>
        <p:spPr>
          <a:xfrm rot="-197399">
            <a:off x="-347518" y="-1205226"/>
            <a:ext cx="6067138" cy="4364378"/>
          </a:xfrm>
          <a:prstGeom prst="roundRect">
            <a:avLst>
              <a:gd name="adj" fmla="val 1385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 txBox="1">
            <a:spLocks noGrp="1"/>
          </p:cNvSpPr>
          <p:nvPr>
            <p:ph type="title"/>
          </p:nvPr>
        </p:nvSpPr>
        <p:spPr>
          <a:xfrm>
            <a:off x="1463943" y="1660525"/>
            <a:ext cx="498157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 SemiBold"/>
              <a:buNone/>
            </a:pPr>
            <a:r>
              <a:rPr lang="pt-BR"/>
              <a:t>Controle de Manutenção</a:t>
            </a:r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body" idx="1"/>
          </p:nvPr>
        </p:nvSpPr>
        <p:spPr>
          <a:xfrm>
            <a:off x="1328287" y="3121024"/>
            <a:ext cx="7177538" cy="2760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/>
              <a:t>Solução para controlar custos de manutenção </a:t>
            </a:r>
            <a:r>
              <a:rPr lang="pt-BR" sz="2000" b="1">
                <a:latin typeface="Open Sans"/>
                <a:ea typeface="Open Sans"/>
                <a:cs typeface="Open Sans"/>
                <a:sym typeface="Open Sans"/>
              </a:rPr>
              <a:t>100% integrado ao SAP Business One</a:t>
            </a:r>
            <a:r>
              <a:rPr lang="pt-BR" sz="2000"/>
              <a:t>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/>
              <a:t>Para administração inteligente de manutenção de plantas industriais, máquinas, equipamentos, veículos…</a:t>
            </a:r>
            <a:endParaRPr/>
          </a:p>
        </p:txBody>
      </p:sp>
      <p:sp>
        <p:nvSpPr>
          <p:cNvPr id="45" name="Google Shape;45;p2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 rot="-5400000">
            <a:off x="443179" y="1877016"/>
            <a:ext cx="1009654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"/>
          <p:cNvSpPr/>
          <p:nvPr/>
        </p:nvSpPr>
        <p:spPr>
          <a:xfrm rot="-1303380">
            <a:off x="-1447235" y="-2202889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pt-BR" sz="2400" b="1">
                <a:latin typeface="Open Sans"/>
                <a:ea typeface="Open Sans"/>
                <a:cs typeface="Open Sans"/>
                <a:sym typeface="Open Sans"/>
              </a:rPr>
              <a:t>Controle de Manutenção</a:t>
            </a:r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body" idx="1"/>
          </p:nvPr>
        </p:nvSpPr>
        <p:spPr>
          <a:xfrm>
            <a:off x="1266825" y="2044700"/>
            <a:ext cx="4454731" cy="28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/>
              <a:t>Tenha ciclos estratégicos de manutenções corretivas, preventivas e preditivas.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 b="1">
                <a:latin typeface="Open Sans"/>
                <a:ea typeface="Open Sans"/>
                <a:cs typeface="Open Sans"/>
                <a:sym typeface="Open Sans"/>
              </a:rPr>
              <a:t>Tudo automatizado, simples e eficiente.</a:t>
            </a:r>
            <a:endParaRPr/>
          </a:p>
        </p:txBody>
      </p:sp>
      <p:sp>
        <p:nvSpPr>
          <p:cNvPr id="54" name="Google Shape;54;p3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2103" y="1149746"/>
            <a:ext cx="7185358" cy="4789041"/>
          </a:xfrm>
          <a:prstGeom prst="roundRect">
            <a:avLst>
              <a:gd name="adj" fmla="val 4445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/>
          <p:nvPr/>
        </p:nvSpPr>
        <p:spPr>
          <a:xfrm rot="-1303380">
            <a:off x="6091248" y="3294144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pt-BR" sz="2400" b="1">
                <a:latin typeface="Open Sans"/>
                <a:ea typeface="Open Sans"/>
                <a:cs typeface="Open Sans"/>
                <a:sym typeface="Open Sans"/>
              </a:rPr>
              <a:t>Controle de Manutenção</a:t>
            </a:r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body" idx="1"/>
          </p:nvPr>
        </p:nvSpPr>
        <p:spPr>
          <a:xfrm>
            <a:off x="1266825" y="2044700"/>
            <a:ext cx="3844190" cy="320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/>
              <a:t>Registre tudo em tempo real e gere relatórios completos para decisões estratégicas em tempo hábil.</a:t>
            </a:r>
            <a:endParaRPr/>
          </a:p>
        </p:txBody>
      </p:sp>
      <p:sp>
        <p:nvSpPr>
          <p:cNvPr id="65" name="Google Shape;65;p4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4"/>
          <p:cNvPicPr preferRelativeResize="0"/>
          <p:nvPr/>
        </p:nvPicPr>
        <p:blipFill rotWithShape="1">
          <a:blip r:embed="rId3">
            <a:alphaModFix/>
          </a:blip>
          <a:srcRect l="19473"/>
          <a:stretch/>
        </p:blipFill>
        <p:spPr>
          <a:xfrm>
            <a:off x="6732609" y="1201883"/>
            <a:ext cx="5913466" cy="4894446"/>
          </a:xfrm>
          <a:prstGeom prst="roundRect">
            <a:avLst>
              <a:gd name="adj" fmla="val 7123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"/>
          <p:cNvSpPr/>
          <p:nvPr/>
        </p:nvSpPr>
        <p:spPr>
          <a:xfrm rot="-1303380">
            <a:off x="-1447235" y="-2202889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5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pt-BR" sz="2400" b="1">
                <a:latin typeface="Open Sans"/>
                <a:ea typeface="Open Sans"/>
                <a:cs typeface="Open Sans"/>
                <a:sym typeface="Open Sans"/>
              </a:rPr>
              <a:t>Controle de Manutenção</a:t>
            </a:r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body" idx="1"/>
          </p:nvPr>
        </p:nvSpPr>
        <p:spPr>
          <a:xfrm>
            <a:off x="1266825" y="2044700"/>
            <a:ext cx="4549184" cy="54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/>
              <a:t>Principais funcionalidades:</a:t>
            </a:r>
            <a:endParaRPr/>
          </a:p>
        </p:txBody>
      </p:sp>
      <p:sp>
        <p:nvSpPr>
          <p:cNvPr id="76" name="Google Shape;76;p5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266823" y="2892056"/>
            <a:ext cx="3066383" cy="2711302"/>
          </a:xfrm>
          <a:prstGeom prst="roundRect">
            <a:avLst>
              <a:gd name="adj" fmla="val 16667"/>
            </a:avLst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rgbClr val="BFBFBF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Manutenção preventiva e corretiva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4698260" y="2892056"/>
            <a:ext cx="3066385" cy="2711302"/>
          </a:xfrm>
          <a:prstGeom prst="roundRect">
            <a:avLst>
              <a:gd name="adj" fmla="val 16667"/>
            </a:avLst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rgbClr val="BFBFBF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Absoluto controle das compras relacionadas à manutenção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8129698" y="2892056"/>
            <a:ext cx="3066386" cy="2711302"/>
          </a:xfrm>
          <a:prstGeom prst="roundRect">
            <a:avLst>
              <a:gd name="adj" fmla="val 16667"/>
            </a:avLst>
          </a:prstGeom>
          <a:solidFill>
            <a:srgbClr val="39B1BD"/>
          </a:solidFill>
          <a:ln>
            <a:noFill/>
          </a:ln>
          <a:effectLst>
            <a:outerShdw blurRad="63500" sx="102000" sy="102000" algn="ctr" rotWithShape="0">
              <a:srgbClr val="BFBFBF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Painel de manutenção e de ordens de serviços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6"/>
          <p:cNvSpPr/>
          <p:nvPr/>
        </p:nvSpPr>
        <p:spPr>
          <a:xfrm rot="-4901980">
            <a:off x="8078196" y="-4846413"/>
            <a:ext cx="9972675" cy="113653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6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4999222" cy="300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</a:pPr>
            <a:r>
              <a:rPr lang="pt-BR" sz="6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Controle de Manutenção</a:t>
            </a:r>
            <a:endParaRPr/>
          </a:p>
        </p:txBody>
      </p:sp>
      <p:sp>
        <p:nvSpPr>
          <p:cNvPr id="89" name="Google Shape;89;p6"/>
          <p:cNvSpPr txBox="1">
            <a:spLocks noGrp="1"/>
          </p:cNvSpPr>
          <p:nvPr>
            <p:ph type="body" idx="1"/>
          </p:nvPr>
        </p:nvSpPr>
        <p:spPr>
          <a:xfrm>
            <a:off x="1266824" y="3997840"/>
            <a:ext cx="5771928" cy="73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pt-BR">
                <a:solidFill>
                  <a:schemeClr val="lt1"/>
                </a:solidFill>
              </a:rPr>
              <a:t>Exemplos de funcionalidades</a:t>
            </a:r>
            <a:endParaRPr/>
          </a:p>
        </p:txBody>
      </p:sp>
      <p:sp>
        <p:nvSpPr>
          <p:cNvPr id="90" name="Google Shape;90;p6"/>
          <p:cNvSpPr/>
          <p:nvPr/>
        </p:nvSpPr>
        <p:spPr>
          <a:xfrm>
            <a:off x="845507" y="1479355"/>
            <a:ext cx="260279" cy="2348366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6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rgbClr val="0C15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6"/>
          <p:cNvPicPr preferRelativeResize="0"/>
          <p:nvPr/>
        </p:nvPicPr>
        <p:blipFill rotWithShape="1">
          <a:blip r:embed="rId3">
            <a:alphaModFix/>
          </a:blip>
          <a:srcRect l="20656" r="12424"/>
          <a:stretch/>
        </p:blipFill>
        <p:spPr>
          <a:xfrm>
            <a:off x="6691249" y="1545454"/>
            <a:ext cx="4388567" cy="4370995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7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9305926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Absoluto controle das compras relacionadas à manutenção </a:t>
            </a:r>
            <a:r>
              <a:rPr lang="pt-BR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Assinatura e pedido de compra associados </a:t>
            </a:r>
            <a:endParaRPr/>
          </a:p>
        </p:txBody>
      </p:sp>
      <p:sp>
        <p:nvSpPr>
          <p:cNvPr id="100" name="Google Shape;100;p7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7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Controle de Manutenção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7" descr="Interface gráfica do usuário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3575" y="1697811"/>
            <a:ext cx="8324848" cy="4251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8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10210801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Absoluto controle das compras relacionadas à manutenção</a:t>
            </a:r>
            <a:b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Chamado gerando pedido de compras com nota fiscal de entrada </a:t>
            </a:r>
            <a:endParaRPr/>
          </a:p>
        </p:txBody>
      </p:sp>
      <p:sp>
        <p:nvSpPr>
          <p:cNvPr id="111" name="Google Shape;111;p8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8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Controle de Manutenção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8" descr="Interface gráfica do usuário, Aplicativ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3101" y="1723851"/>
            <a:ext cx="8324848" cy="4199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"/>
          <p:cNvSpPr/>
          <p:nvPr/>
        </p:nvSpPr>
        <p:spPr>
          <a:xfrm>
            <a:off x="-66675" y="-66675"/>
            <a:ext cx="12344400" cy="7010400"/>
          </a:xfrm>
          <a:prstGeom prst="rect">
            <a:avLst/>
          </a:prstGeom>
          <a:gradFill>
            <a:gsLst>
              <a:gs pos="0">
                <a:srgbClr val="0C1556"/>
              </a:gs>
              <a:gs pos="100000">
                <a:srgbClr val="060A28"/>
              </a:gs>
            </a:gsLst>
            <a:lin ang="0" scaled="0"/>
          </a:gradFill>
          <a:ln w="19050" cap="flat" cmpd="sng">
            <a:solidFill>
              <a:srgbClr val="003F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>
            <a:off x="1266824" y="1149746"/>
            <a:ext cx="10210801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lang="pt-BR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Ciclos de manutenção por equipamento</a:t>
            </a:r>
            <a:endParaRPr/>
          </a:p>
        </p:txBody>
      </p:sp>
      <p:sp>
        <p:nvSpPr>
          <p:cNvPr id="122" name="Google Shape;122;p9"/>
          <p:cNvSpPr txBox="1"/>
          <p:nvPr/>
        </p:nvSpPr>
        <p:spPr>
          <a:xfrm>
            <a:off x="9115424" y="267256"/>
            <a:ext cx="2800350" cy="36933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SUA MARCA AQUI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9"/>
          <p:cNvSpPr/>
          <p:nvPr/>
        </p:nvSpPr>
        <p:spPr>
          <a:xfrm>
            <a:off x="-504828" y="1101725"/>
            <a:ext cx="1685927" cy="425450"/>
          </a:xfrm>
          <a:prstGeom prst="roundRect">
            <a:avLst>
              <a:gd name="adj" fmla="val 50000"/>
            </a:avLst>
          </a:prstGeom>
          <a:solidFill>
            <a:srgbClr val="39B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9"/>
          <p:cNvSpPr txBox="1"/>
          <p:nvPr/>
        </p:nvSpPr>
        <p:spPr>
          <a:xfrm>
            <a:off x="6877049" y="6168313"/>
            <a:ext cx="5038725" cy="3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Controle de Manutenção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9" descr="Interface gráfica do usuário, Aplicativo, Tabel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2859" y="1579355"/>
            <a:ext cx="9125332" cy="4488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Cores White Label">
      <a:dk1>
        <a:srgbClr val="0C1556"/>
      </a:dk1>
      <a:lt1>
        <a:srgbClr val="FFFFFF"/>
      </a:lt1>
      <a:dk2>
        <a:srgbClr val="525659"/>
      </a:dk2>
      <a:lt2>
        <a:srgbClr val="E8E8E8"/>
      </a:lt2>
      <a:accent1>
        <a:srgbClr val="0096B4"/>
      </a:accent1>
      <a:accent2>
        <a:srgbClr val="FF7341"/>
      </a:accent2>
      <a:accent3>
        <a:srgbClr val="0B6870"/>
      </a:accent3>
      <a:accent4>
        <a:srgbClr val="39B1BD"/>
      </a:accent4>
      <a:accent5>
        <a:srgbClr val="FFD163"/>
      </a:accent5>
      <a:accent6>
        <a:srgbClr val="4EA72E"/>
      </a:accent6>
      <a:hlink>
        <a:srgbClr val="669BF7"/>
      </a:hlink>
      <a:folHlink>
        <a:srgbClr val="281FD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</Words>
  <Application>Microsoft Office PowerPoint</Application>
  <PresentationFormat>Widescreen</PresentationFormat>
  <Paragraphs>65</Paragraphs>
  <Slides>14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Arial</vt:lpstr>
      <vt:lpstr>Open Sans SemiBold</vt:lpstr>
      <vt:lpstr>Open Sans</vt:lpstr>
      <vt:lpstr>Tema do Office</vt:lpstr>
      <vt:lpstr>Apresentação do PowerPoint</vt:lpstr>
      <vt:lpstr>Controle de Manutenção</vt:lpstr>
      <vt:lpstr>Controle de Manutenção</vt:lpstr>
      <vt:lpstr>Controle de Manutenção</vt:lpstr>
      <vt:lpstr>Controle de Manutenção</vt:lpstr>
      <vt:lpstr>Controle de Manutenção</vt:lpstr>
      <vt:lpstr>Absoluto controle das compras relacionadas à manutenção Assinatura e pedido de compra associados </vt:lpstr>
      <vt:lpstr>Absoluto controle das compras relacionadas à manutenção  Chamado gerando pedido de compras com nota fiscal de entrada </vt:lpstr>
      <vt:lpstr>Ciclos de manutenção por equipamento</vt:lpstr>
      <vt:lpstr>Painel de Chamados de Manutenção com diversos filtros </vt:lpstr>
      <vt:lpstr>Painel de Manutenções Preventivas </vt:lpstr>
      <vt:lpstr>Painel de Chamados de Serviços Gerados e Planejados</vt:lpstr>
      <vt:lpstr>Documentos relacionados e confirmações por e-mail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Geislayne M. Silva</dc:creator>
  <cp:lastModifiedBy>Geislayne M. Silva</cp:lastModifiedBy>
  <cp:revision>1</cp:revision>
  <dcterms:created xsi:type="dcterms:W3CDTF">2024-05-20T11:33:30Z</dcterms:created>
  <dcterms:modified xsi:type="dcterms:W3CDTF">2024-08-15T17:10:40Z</dcterms:modified>
</cp:coreProperties>
</file>